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71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kaggle.com/skylord/covid19-tests-conducted-by-country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kaggle.com/sudalairajkumar/covid19-in-italy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kaggle.com/tanmoyx/covid19-patient-precondition-dataset?select=covid.csv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2">
            <a:extLst>
              <a:ext uri="{FF2B5EF4-FFF2-40B4-BE49-F238E27FC236}">
                <a16:creationId xmlns:a16="http://schemas.microsoft.com/office/drawing/2014/main" id="{FB505ECC-9409-4268-A4E5-D48B2833599A}"/>
              </a:ext>
            </a:extLst>
          </p:cNvPr>
          <p:cNvSpPr txBox="1">
            <a:spLocks/>
          </p:cNvSpPr>
          <p:nvPr/>
        </p:nvSpPr>
        <p:spPr>
          <a:xfrm>
            <a:off x="2725025" y="3061844"/>
            <a:ext cx="6183377" cy="6390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400" b="1" i="1" dirty="0">
                <a:solidFill>
                  <a:schemeClr val="bg2">
                    <a:lumMod val="50000"/>
                  </a:schemeClr>
                </a:solidFill>
              </a:rPr>
              <a:t>BIG  DATA  MANAGEMENT</a:t>
            </a:r>
          </a:p>
        </p:txBody>
      </p:sp>
      <p:pic>
        <p:nvPicPr>
          <p:cNvPr id="3" name="image2.jpg" descr="dimes-marchio-01">
            <a:extLst>
              <a:ext uri="{FF2B5EF4-FFF2-40B4-BE49-F238E27FC236}">
                <a16:creationId xmlns:a16="http://schemas.microsoft.com/office/drawing/2014/main" id="{1833F3E8-CCFD-43A6-8BD9-7652E85FA60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88137" y="331814"/>
            <a:ext cx="7057151" cy="2338394"/>
          </a:xfrm>
          <a:prstGeom prst="rect">
            <a:avLst/>
          </a:prstGeom>
          <a:ln/>
        </p:spPr>
      </p:pic>
      <p:sp>
        <p:nvSpPr>
          <p:cNvPr id="4" name="Sottotitolo 2">
            <a:extLst>
              <a:ext uri="{FF2B5EF4-FFF2-40B4-BE49-F238E27FC236}">
                <a16:creationId xmlns:a16="http://schemas.microsoft.com/office/drawing/2014/main" id="{77571587-75F5-48BA-A02A-8E21D195329E}"/>
              </a:ext>
            </a:extLst>
          </p:cNvPr>
          <p:cNvSpPr txBox="1">
            <a:spLocks/>
          </p:cNvSpPr>
          <p:nvPr/>
        </p:nvSpPr>
        <p:spPr>
          <a:xfrm>
            <a:off x="9103279" y="4822742"/>
            <a:ext cx="2936322" cy="1015118"/>
          </a:xfrm>
          <a:prstGeom prst="rect">
            <a:avLst/>
          </a:prstGeom>
        </p:spPr>
        <p:txBody>
          <a:bodyPr vert="horz" lIns="91440" tIns="91440" rIns="91440" bIns="9144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b="1" i="1" u="sng" dirty="0">
                <a:solidFill>
                  <a:schemeClr val="bg2">
                    <a:lumMod val="50000"/>
                  </a:schemeClr>
                </a:solidFill>
              </a:rPr>
              <a:t>Candidates</a:t>
            </a:r>
          </a:p>
          <a:p>
            <a:pPr algn="ctr"/>
            <a:r>
              <a:rPr lang="it-IT" sz="1600" b="1" dirty="0">
                <a:solidFill>
                  <a:schemeClr val="bg2">
                    <a:lumMod val="50000"/>
                  </a:schemeClr>
                </a:solidFill>
              </a:rPr>
              <a:t>Fabio</a:t>
            </a:r>
            <a:r>
              <a:rPr lang="it-IT" sz="2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t-IT" sz="1600" b="1" dirty="0">
                <a:solidFill>
                  <a:schemeClr val="bg2">
                    <a:lumMod val="50000"/>
                  </a:schemeClr>
                </a:solidFill>
              </a:rPr>
              <a:t>Capparelli 214490</a:t>
            </a:r>
            <a:br>
              <a:rPr lang="it-IT" sz="16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it-IT" sz="1600" b="1" dirty="0">
                <a:solidFill>
                  <a:schemeClr val="bg2">
                    <a:lumMod val="50000"/>
                  </a:schemeClr>
                </a:solidFill>
              </a:rPr>
              <a:t>Luigi </a:t>
            </a:r>
            <a:r>
              <a:rPr lang="it-IT" sz="1600" b="1">
                <a:solidFill>
                  <a:schemeClr val="bg2">
                    <a:lumMod val="50000"/>
                  </a:schemeClr>
                </a:solidFill>
              </a:rPr>
              <a:t>Rachiele 214894</a:t>
            </a:r>
            <a:endParaRPr lang="it-IT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23655713-B46F-49A3-B220-65E0620B23B4}"/>
              </a:ext>
            </a:extLst>
          </p:cNvPr>
          <p:cNvSpPr txBox="1">
            <a:spLocks/>
          </p:cNvSpPr>
          <p:nvPr/>
        </p:nvSpPr>
        <p:spPr>
          <a:xfrm>
            <a:off x="0" y="4886501"/>
            <a:ext cx="2617367" cy="1015118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200" b="1" i="1" u="sng" dirty="0">
                <a:solidFill>
                  <a:schemeClr val="bg2">
                    <a:lumMod val="50000"/>
                  </a:schemeClr>
                </a:solidFill>
              </a:rPr>
              <a:t>Professors</a:t>
            </a:r>
          </a:p>
          <a:p>
            <a:pPr algn="ctr"/>
            <a:r>
              <a:rPr lang="it-IT" sz="1200" b="1" dirty="0">
                <a:solidFill>
                  <a:schemeClr val="bg2">
                    <a:lumMod val="50000"/>
                  </a:schemeClr>
                </a:solidFill>
              </a:rPr>
              <a:t>Sergio </a:t>
            </a:r>
            <a:r>
              <a:rPr lang="it-IT" sz="1200" b="1" dirty="0" err="1">
                <a:solidFill>
                  <a:schemeClr val="bg2">
                    <a:lumMod val="50000"/>
                  </a:schemeClr>
                </a:solidFill>
              </a:rPr>
              <a:t>Flesca</a:t>
            </a:r>
            <a:br>
              <a:rPr lang="it-IT" sz="12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it-IT" sz="1200" b="1" dirty="0">
                <a:solidFill>
                  <a:schemeClr val="bg2">
                    <a:lumMod val="50000"/>
                  </a:schemeClr>
                </a:solidFill>
              </a:rPr>
              <a:t>Linda Oro</a:t>
            </a:r>
            <a:endParaRPr lang="it-IT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91F16AC-C2D5-4687-95EE-CD2ABC08BBF5}"/>
              </a:ext>
            </a:extLst>
          </p:cNvPr>
          <p:cNvSpPr/>
          <p:nvPr/>
        </p:nvSpPr>
        <p:spPr>
          <a:xfrm>
            <a:off x="2895601" y="4755891"/>
            <a:ext cx="6096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b="1" i="1" u="sng" dirty="0">
                <a:solidFill>
                  <a:schemeClr val="bg2">
                    <a:lumMod val="50000"/>
                  </a:schemeClr>
                </a:solidFill>
              </a:rPr>
              <a:t>Course degree</a:t>
            </a:r>
          </a:p>
          <a:p>
            <a:pPr algn="ctr"/>
            <a:endParaRPr lang="it-IT" b="1" i="1" u="sng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Computer Engineering of IoT A.A. 2019/20</a:t>
            </a:r>
            <a:br>
              <a:rPr lang="it-IT" b="1" i="1" u="sng" dirty="0">
                <a:solidFill>
                  <a:schemeClr val="bg2">
                    <a:lumMod val="50000"/>
                  </a:schemeClr>
                </a:solidFill>
              </a:rPr>
            </a:br>
            <a:endParaRPr lang="it-IT" sz="28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10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AA22B3C-B807-46DD-BA56-AE206CDB512C}"/>
              </a:ext>
            </a:extLst>
          </p:cNvPr>
          <p:cNvSpPr/>
          <p:nvPr/>
        </p:nvSpPr>
        <p:spPr>
          <a:xfrm>
            <a:off x="129259" y="71925"/>
            <a:ext cx="226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Output from </a:t>
            </a:r>
            <a:r>
              <a:rPr lang="it-IT" b="1" dirty="0" err="1">
                <a:solidFill>
                  <a:schemeClr val="bg2">
                    <a:lumMod val="50000"/>
                  </a:schemeClr>
                </a:solidFill>
              </a:rPr>
              <a:t>HBase</a:t>
            </a:r>
            <a:endParaRPr lang="it-IT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50E7F5E-AC1E-4AEB-AAC1-2AF4FE418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8" y="590005"/>
            <a:ext cx="11443063" cy="50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3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0262170-4965-4C07-800A-43501C065DB5}"/>
              </a:ext>
            </a:extLst>
          </p:cNvPr>
          <p:cNvSpPr/>
          <p:nvPr/>
        </p:nvSpPr>
        <p:spPr>
          <a:xfrm>
            <a:off x="178965" y="189136"/>
            <a:ext cx="169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Query 5:</a:t>
            </a:r>
            <a:endParaRPr lang="it-IT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593992C-9956-4B42-A418-0972D3713958}"/>
              </a:ext>
            </a:extLst>
          </p:cNvPr>
          <p:cNvSpPr/>
          <p:nvPr/>
        </p:nvSpPr>
        <p:spPr>
          <a:xfrm>
            <a:off x="178965" y="558468"/>
            <a:ext cx="4686651" cy="4766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Data source: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Socket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tcp</a:t>
            </a: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Framework/data processing: Apache Spark Streaming</a:t>
            </a: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Dataset: alldates.csv </a:t>
            </a:r>
          </a:p>
          <a:p>
            <a:pPr>
              <a:lnSpc>
                <a:spcPct val="150000"/>
              </a:lnSpc>
            </a:pPr>
            <a:r>
              <a:rPr lang="it-IT" sz="1200" dirty="0">
                <a:hlinkClick r:id="rId2"/>
              </a:rPr>
              <a:t>https://www.kaggle.com/skylord/covid19-tests-conducted-by-country</a:t>
            </a:r>
            <a:endParaRPr lang="it-IT" sz="1200" dirty="0"/>
          </a:p>
          <a:p>
            <a:pPr>
              <a:lnSpc>
                <a:spcPct val="150000"/>
              </a:lnSpc>
            </a:pPr>
            <a:endParaRPr lang="it-IT" sz="1200" u="sng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Definiton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return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the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average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in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percentage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of the relation (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tested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perfomed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tested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done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) for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each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coutries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in the world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counted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month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to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month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it-IT" sz="12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Commands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to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run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endParaRPr lang="it-IT" sz="1200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it-IT" sz="1200" dirty="0" err="1">
                <a:solidFill>
                  <a:schemeClr val="accent4"/>
                </a:solidFill>
              </a:rPr>
              <a:t>docker</a:t>
            </a:r>
            <a:r>
              <a:rPr lang="it-IT" sz="1200" dirty="0">
                <a:solidFill>
                  <a:schemeClr val="accent4"/>
                </a:solidFill>
              </a:rPr>
              <a:t> build –</a:t>
            </a:r>
            <a:r>
              <a:rPr lang="it-IT" sz="1200" dirty="0" err="1">
                <a:solidFill>
                  <a:schemeClr val="accent4"/>
                </a:solidFill>
              </a:rPr>
              <a:t>rm</a:t>
            </a:r>
            <a:r>
              <a:rPr lang="it-IT" sz="1200" dirty="0">
                <a:solidFill>
                  <a:schemeClr val="accent4"/>
                </a:solidFill>
              </a:rPr>
              <a:t>=</a:t>
            </a:r>
            <a:r>
              <a:rPr lang="it-IT" sz="1200" dirty="0" err="1">
                <a:solidFill>
                  <a:schemeClr val="accent4"/>
                </a:solidFill>
              </a:rPr>
              <a:t>true</a:t>
            </a:r>
            <a:r>
              <a:rPr lang="it-IT" sz="1200" dirty="0">
                <a:solidFill>
                  <a:schemeClr val="accent4"/>
                </a:solidFill>
              </a:rPr>
              <a:t> –t query/5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it-IT" sz="1200" dirty="0" err="1">
                <a:solidFill>
                  <a:schemeClr val="accent4"/>
                </a:solidFill>
              </a:rPr>
              <a:t>docker</a:t>
            </a:r>
            <a:r>
              <a:rPr lang="it-IT" sz="1200" dirty="0">
                <a:solidFill>
                  <a:schemeClr val="accent4"/>
                </a:solidFill>
              </a:rPr>
              <a:t> </a:t>
            </a:r>
            <a:r>
              <a:rPr lang="it-IT" sz="1200" dirty="0" err="1">
                <a:solidFill>
                  <a:schemeClr val="accent4"/>
                </a:solidFill>
              </a:rPr>
              <a:t>run</a:t>
            </a:r>
            <a:r>
              <a:rPr lang="it-IT" sz="1200" dirty="0">
                <a:solidFill>
                  <a:schemeClr val="accent4"/>
                </a:solidFill>
              </a:rPr>
              <a:t> --name Query5 -e ENABLE_INIT_DAEMON=false --link </a:t>
            </a:r>
            <a:r>
              <a:rPr lang="it-IT" sz="1200" dirty="0" err="1">
                <a:solidFill>
                  <a:schemeClr val="accent4"/>
                </a:solidFill>
              </a:rPr>
              <a:t>spark-master:spark-master</a:t>
            </a:r>
            <a:r>
              <a:rPr lang="it-IT" sz="1200" dirty="0">
                <a:solidFill>
                  <a:schemeClr val="accent4"/>
                </a:solidFill>
              </a:rPr>
              <a:t> -d query/5</a:t>
            </a: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B3790ED9-09BA-407B-B623-FA061CE94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77" y="373802"/>
            <a:ext cx="6747031" cy="51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, computer, tavolo&#10;&#10;Descrizione generata automaticamente">
            <a:extLst>
              <a:ext uri="{FF2B5EF4-FFF2-40B4-BE49-F238E27FC236}">
                <a16:creationId xmlns:a16="http://schemas.microsoft.com/office/drawing/2014/main" id="{F20BD3E2-853C-49AE-BDA2-6C1C203B8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29" y="727789"/>
            <a:ext cx="10337930" cy="47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85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0262170-4965-4C07-800A-43501C065DB5}"/>
              </a:ext>
            </a:extLst>
          </p:cNvPr>
          <p:cNvSpPr/>
          <p:nvPr/>
        </p:nvSpPr>
        <p:spPr>
          <a:xfrm>
            <a:off x="178965" y="189136"/>
            <a:ext cx="169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Query 6:</a:t>
            </a:r>
            <a:endParaRPr lang="it-IT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593992C-9956-4B42-A418-0972D3713958}"/>
              </a:ext>
            </a:extLst>
          </p:cNvPr>
          <p:cNvSpPr/>
          <p:nvPr/>
        </p:nvSpPr>
        <p:spPr>
          <a:xfrm>
            <a:off x="178965" y="558468"/>
            <a:ext cx="4686651" cy="4212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Data source: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Socket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tcp</a:t>
            </a: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Framework/data processing: Apache Spark Streaming</a:t>
            </a: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Dataset: forniture.csv </a:t>
            </a:r>
          </a:p>
          <a:p>
            <a:pPr>
              <a:lnSpc>
                <a:spcPct val="150000"/>
              </a:lnSpc>
            </a:pPr>
            <a:r>
              <a:rPr lang="it-IT" sz="1200" u="sng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https://github.com/pcm-dpc/COVID-19/blob/master/dati-contratti-dpc-forniture/dpc-covid19-dati-contratti-dpc-forniture.csv. </a:t>
            </a:r>
          </a:p>
          <a:p>
            <a:pPr>
              <a:lnSpc>
                <a:spcPct val="150000"/>
              </a:lnSpc>
            </a:pPr>
            <a:endParaRPr lang="it-IT" sz="1200" u="sng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Definiton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: the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total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money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spent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by the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Civil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Defence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for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each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produtc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category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(FFP2, FFP3, fan ..)</a:t>
            </a:r>
          </a:p>
          <a:p>
            <a:pPr>
              <a:lnSpc>
                <a:spcPct val="150000"/>
              </a:lnSpc>
            </a:pP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Commands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to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run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endParaRPr lang="it-IT" sz="1200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it-IT" sz="1200" dirty="0" err="1">
                <a:solidFill>
                  <a:schemeClr val="accent4"/>
                </a:solidFill>
              </a:rPr>
              <a:t>docker</a:t>
            </a:r>
            <a:r>
              <a:rPr lang="it-IT" sz="1200" dirty="0">
                <a:solidFill>
                  <a:schemeClr val="accent4"/>
                </a:solidFill>
              </a:rPr>
              <a:t> build –</a:t>
            </a:r>
            <a:r>
              <a:rPr lang="it-IT" sz="1200" dirty="0" err="1">
                <a:solidFill>
                  <a:schemeClr val="accent4"/>
                </a:solidFill>
              </a:rPr>
              <a:t>rm</a:t>
            </a:r>
            <a:r>
              <a:rPr lang="it-IT" sz="1200" dirty="0">
                <a:solidFill>
                  <a:schemeClr val="accent4"/>
                </a:solidFill>
              </a:rPr>
              <a:t>=</a:t>
            </a:r>
            <a:r>
              <a:rPr lang="it-IT" sz="1200" dirty="0" err="1">
                <a:solidFill>
                  <a:schemeClr val="accent4"/>
                </a:solidFill>
              </a:rPr>
              <a:t>true</a:t>
            </a:r>
            <a:r>
              <a:rPr lang="it-IT" sz="1200" dirty="0">
                <a:solidFill>
                  <a:schemeClr val="accent4"/>
                </a:solidFill>
              </a:rPr>
              <a:t> –t query/6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it-IT" sz="1200" dirty="0" err="1">
                <a:solidFill>
                  <a:schemeClr val="accent4"/>
                </a:solidFill>
              </a:rPr>
              <a:t>docker</a:t>
            </a:r>
            <a:r>
              <a:rPr lang="it-IT" sz="1200" dirty="0">
                <a:solidFill>
                  <a:schemeClr val="accent4"/>
                </a:solidFill>
              </a:rPr>
              <a:t> </a:t>
            </a:r>
            <a:r>
              <a:rPr lang="it-IT" sz="1200" dirty="0" err="1">
                <a:solidFill>
                  <a:schemeClr val="accent4"/>
                </a:solidFill>
              </a:rPr>
              <a:t>run</a:t>
            </a:r>
            <a:r>
              <a:rPr lang="it-IT" sz="1200" dirty="0">
                <a:solidFill>
                  <a:schemeClr val="accent4"/>
                </a:solidFill>
              </a:rPr>
              <a:t> --name Query6 -e ENABLE_INIT_DAEMON=false --link </a:t>
            </a:r>
            <a:r>
              <a:rPr lang="it-IT" sz="1200" dirty="0" err="1">
                <a:solidFill>
                  <a:schemeClr val="accent4"/>
                </a:solidFill>
              </a:rPr>
              <a:t>spark-master:spark-master</a:t>
            </a:r>
            <a:r>
              <a:rPr lang="it-IT" sz="1200" dirty="0">
                <a:solidFill>
                  <a:schemeClr val="accent4"/>
                </a:solidFill>
              </a:rPr>
              <a:t> -d query/6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21141AC-1FF6-4AAE-8150-AA18D1C8C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825" y="373802"/>
            <a:ext cx="7313659" cy="53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20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, computer&#10;&#10;Descrizione generata automaticamente">
            <a:extLst>
              <a:ext uri="{FF2B5EF4-FFF2-40B4-BE49-F238E27FC236}">
                <a16:creationId xmlns:a16="http://schemas.microsoft.com/office/drawing/2014/main" id="{C96CD5E3-8D06-4253-B3C1-7AF3E8A25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3" y="240783"/>
            <a:ext cx="10513668" cy="575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24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0262170-4965-4C07-800A-43501C065DB5}"/>
              </a:ext>
            </a:extLst>
          </p:cNvPr>
          <p:cNvSpPr/>
          <p:nvPr/>
        </p:nvSpPr>
        <p:spPr>
          <a:xfrm>
            <a:off x="3995737" y="1297006"/>
            <a:ext cx="4200525" cy="2131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sz="3600" b="1" dirty="0">
                <a:solidFill>
                  <a:schemeClr val="bg2">
                    <a:lumMod val="50000"/>
                  </a:schemeClr>
                </a:solidFill>
              </a:rPr>
              <a:t>THANKS FOR THE ATTENTION</a:t>
            </a:r>
            <a:endParaRPr lang="it-IT" sz="4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73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0421D75-E8FF-4CE1-8068-5811054717CA}"/>
              </a:ext>
            </a:extLst>
          </p:cNvPr>
          <p:cNvSpPr/>
          <p:nvPr/>
        </p:nvSpPr>
        <p:spPr>
          <a:xfrm>
            <a:off x="0" y="205914"/>
            <a:ext cx="20553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Our STACK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:</a:t>
            </a:r>
            <a:endParaRPr lang="it-IT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B8F02BE0-D722-4985-BDBA-E14527DA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111289"/>
              </p:ext>
            </p:extLst>
          </p:nvPr>
        </p:nvGraphicFramePr>
        <p:xfrm>
          <a:off x="2945933" y="1332061"/>
          <a:ext cx="6300133" cy="320638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137736">
                  <a:extLst>
                    <a:ext uri="{9D8B030D-6E8A-4147-A177-3AD203B41FA5}">
                      <a16:colId xmlns:a16="http://schemas.microsoft.com/office/drawing/2014/main" val="3276724444"/>
                    </a:ext>
                  </a:extLst>
                </a:gridCol>
                <a:gridCol w="3162397">
                  <a:extLst>
                    <a:ext uri="{9D8B030D-6E8A-4147-A177-3AD203B41FA5}">
                      <a16:colId xmlns:a16="http://schemas.microsoft.com/office/drawing/2014/main" val="190588929"/>
                    </a:ext>
                  </a:extLst>
                </a:gridCol>
              </a:tblGrid>
              <a:tr h="1068795">
                <a:tc>
                  <a:txBody>
                    <a:bodyPr/>
                    <a:lstStyle/>
                    <a:p>
                      <a:pPr algn="ctr"/>
                      <a:r>
                        <a:rPr lang="it-IT" b="0" dirty="0"/>
                        <a:t>Data source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/>
                        <a:t>HDFS, Local File System, </a:t>
                      </a:r>
                      <a:r>
                        <a:rPr lang="it-IT" b="0" dirty="0" err="1"/>
                        <a:t>Socket</a:t>
                      </a:r>
                      <a:r>
                        <a:rPr lang="it-IT" b="0" dirty="0"/>
                        <a:t> </a:t>
                      </a:r>
                      <a:r>
                        <a:rPr lang="it-IT" b="0" dirty="0" err="1"/>
                        <a:t>tcp</a:t>
                      </a:r>
                      <a:endParaRPr lang="it-IT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02866"/>
                  </a:ext>
                </a:extLst>
              </a:tr>
              <a:tr h="1068795">
                <a:tc>
                  <a:txBody>
                    <a:bodyPr/>
                    <a:lstStyle/>
                    <a:p>
                      <a:pPr algn="ctr"/>
                      <a:r>
                        <a:rPr lang="it-IT" b="0" dirty="0"/>
                        <a:t>Data processing and </a:t>
                      </a:r>
                      <a:r>
                        <a:rPr lang="it-IT" b="0" dirty="0" err="1"/>
                        <a:t>analisys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 err="1"/>
                        <a:t>MapReduce</a:t>
                      </a:r>
                      <a:r>
                        <a:rPr lang="it-IT" b="0" dirty="0"/>
                        <a:t>, Spark, Spark Streaming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695712"/>
                  </a:ext>
                </a:extLst>
              </a:tr>
              <a:tr h="1068795">
                <a:tc>
                  <a:txBody>
                    <a:bodyPr/>
                    <a:lstStyle/>
                    <a:p>
                      <a:pPr algn="ctr"/>
                      <a:r>
                        <a:rPr lang="it-IT" b="0" dirty="0"/>
                        <a:t>Data </a:t>
                      </a:r>
                      <a:r>
                        <a:rPr lang="it-IT" b="0" dirty="0" err="1"/>
                        <a:t>storing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 err="1"/>
                        <a:t>HBase</a:t>
                      </a:r>
                      <a:endParaRPr lang="it-IT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707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794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0262170-4965-4C07-800A-43501C065DB5}"/>
              </a:ext>
            </a:extLst>
          </p:cNvPr>
          <p:cNvSpPr/>
          <p:nvPr/>
        </p:nvSpPr>
        <p:spPr>
          <a:xfrm>
            <a:off x="178965" y="189136"/>
            <a:ext cx="169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Query 1:</a:t>
            </a:r>
            <a:endParaRPr lang="it-IT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593992C-9956-4B42-A418-0972D3713958}"/>
              </a:ext>
            </a:extLst>
          </p:cNvPr>
          <p:cNvSpPr/>
          <p:nvPr/>
        </p:nvSpPr>
        <p:spPr>
          <a:xfrm>
            <a:off x="201146" y="907380"/>
            <a:ext cx="5139655" cy="504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Data source: HDFS</a:t>
            </a: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Framework/data processing: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Map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Reduce</a:t>
            </a: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Dataset: forniture.csv </a:t>
            </a:r>
          </a:p>
          <a:p>
            <a:pPr>
              <a:lnSpc>
                <a:spcPct val="150000"/>
              </a:lnSpc>
            </a:pPr>
            <a:r>
              <a:rPr lang="it-IT" sz="12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https://github.com/pcm-dpc/COVID-19/blob/master/dati-contratti-dpc-forniture/dpc-covid19-dati-contratti-dpc-forniture.csv. </a:t>
            </a:r>
          </a:p>
          <a:p>
            <a:pPr>
              <a:lnSpc>
                <a:spcPct val="150000"/>
              </a:lnSpc>
            </a:pPr>
            <a:endParaRPr lang="it-IT" sz="1200" u="sng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Data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storing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Hbase</a:t>
            </a:r>
            <a:endParaRPr lang="it-IT" sz="12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it-IT" sz="1200" u="sng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Definiton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return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the company/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supplie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that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has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provided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the major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number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of product for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each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category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(FFP2, FFP3) and the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quantity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to the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Civil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Defence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it-IT" sz="12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Commands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to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run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endParaRPr lang="it-IT" sz="1200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it-IT" sz="1200" dirty="0">
                <a:solidFill>
                  <a:schemeClr val="accent4"/>
                </a:solidFill>
              </a:rPr>
              <a:t>hdfs </a:t>
            </a:r>
            <a:r>
              <a:rPr lang="it-IT" sz="1200" dirty="0" err="1">
                <a:solidFill>
                  <a:schemeClr val="accent4"/>
                </a:solidFill>
              </a:rPr>
              <a:t>dfs</a:t>
            </a:r>
            <a:r>
              <a:rPr lang="it-IT" sz="1200" dirty="0">
                <a:solidFill>
                  <a:schemeClr val="accent4"/>
                </a:solidFill>
              </a:rPr>
              <a:t> -put forniture.csv hdfs:///in1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it-IT" sz="1200" dirty="0" err="1">
                <a:solidFill>
                  <a:schemeClr val="accent4"/>
                </a:solidFill>
              </a:rPr>
              <a:t>hadoop</a:t>
            </a:r>
            <a:r>
              <a:rPr lang="it-IT" sz="1200" dirty="0">
                <a:solidFill>
                  <a:schemeClr val="accent4"/>
                </a:solidFill>
              </a:rPr>
              <a:t> </a:t>
            </a:r>
            <a:r>
              <a:rPr lang="it-IT" sz="1200" dirty="0" err="1">
                <a:solidFill>
                  <a:schemeClr val="accent4"/>
                </a:solidFill>
              </a:rPr>
              <a:t>jar</a:t>
            </a:r>
            <a:r>
              <a:rPr lang="it-IT" sz="1200" dirty="0">
                <a:solidFill>
                  <a:schemeClr val="accent4"/>
                </a:solidFill>
              </a:rPr>
              <a:t> q1.jar Query1 hdfs:///in1 hdfs:///out11  hdfs:///out12 </a:t>
            </a:r>
          </a:p>
        </p:txBody>
      </p:sp>
      <p:pic>
        <p:nvPicPr>
          <p:cNvPr id="12" name="Immagine 1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0525664-E0A5-4508-9D12-C19933628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340" y="447870"/>
            <a:ext cx="6624695" cy="51971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177E0A5-35A5-4A35-934C-B983875D0C4F}"/>
              </a:ext>
            </a:extLst>
          </p:cNvPr>
          <p:cNvSpPr txBox="1"/>
          <p:nvPr/>
        </p:nvSpPr>
        <p:spPr>
          <a:xfrm>
            <a:off x="10536571" y="1157680"/>
            <a:ext cx="10570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900" b="1" dirty="0"/>
              <a:t>n = </a:t>
            </a:r>
            <a:r>
              <a:rPr lang="it-IT" sz="900" b="1" dirty="0" err="1"/>
              <a:t>blocks</a:t>
            </a:r>
            <a:r>
              <a:rPr lang="it-IT" sz="900" b="1" dirty="0"/>
              <a:t> of </a:t>
            </a:r>
            <a:r>
              <a:rPr lang="it-IT" sz="900" b="1" dirty="0" err="1"/>
              <a:t>csv</a:t>
            </a:r>
            <a:r>
              <a:rPr lang="it-IT" sz="900" b="1" dirty="0"/>
              <a:t> file in HDFS</a:t>
            </a:r>
            <a:endParaRPr lang="it-IT" sz="800" b="1" dirty="0"/>
          </a:p>
        </p:txBody>
      </p:sp>
    </p:spTree>
    <p:extLst>
      <p:ext uri="{BB962C8B-B14F-4D97-AF65-F5344CB8AC3E}">
        <p14:creationId xmlns:p14="http://schemas.microsoft.com/office/powerpoint/2010/main" val="153702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6C421-F971-4FD4-BE91-90AAB256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16" y="578498"/>
            <a:ext cx="10248103" cy="5262252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0B49CDCB-0AC2-4DBA-8AB9-FCC2849E1944}"/>
              </a:ext>
            </a:extLst>
          </p:cNvPr>
          <p:cNvSpPr/>
          <p:nvPr/>
        </p:nvSpPr>
        <p:spPr>
          <a:xfrm>
            <a:off x="144816" y="81257"/>
            <a:ext cx="226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Output from </a:t>
            </a:r>
            <a:r>
              <a:rPr lang="it-IT" b="1" dirty="0" err="1">
                <a:solidFill>
                  <a:schemeClr val="bg2">
                    <a:lumMod val="50000"/>
                  </a:schemeClr>
                </a:solidFill>
              </a:rPr>
              <a:t>HBase</a:t>
            </a:r>
            <a:endParaRPr lang="it-IT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495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0262170-4965-4C07-800A-43501C065DB5}"/>
              </a:ext>
            </a:extLst>
          </p:cNvPr>
          <p:cNvSpPr/>
          <p:nvPr/>
        </p:nvSpPr>
        <p:spPr>
          <a:xfrm>
            <a:off x="178965" y="189136"/>
            <a:ext cx="169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Query 2:</a:t>
            </a:r>
            <a:endParaRPr lang="it-IT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593992C-9956-4B42-A418-0972D3713958}"/>
              </a:ext>
            </a:extLst>
          </p:cNvPr>
          <p:cNvSpPr/>
          <p:nvPr/>
        </p:nvSpPr>
        <p:spPr>
          <a:xfrm>
            <a:off x="178964" y="853264"/>
            <a:ext cx="4686651" cy="4212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Data source: HDFS</a:t>
            </a: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Framework/data processing: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Map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Reduce</a:t>
            </a: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Dataset: province.csv </a:t>
            </a:r>
          </a:p>
          <a:p>
            <a:pPr>
              <a:lnSpc>
                <a:spcPct val="150000"/>
              </a:lnSpc>
            </a:pPr>
            <a:r>
              <a:rPr lang="it-IT" sz="12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https://www.kaggle.com/sudalairajkumar/covid19-in-italy</a:t>
            </a:r>
          </a:p>
          <a:p>
            <a:pPr>
              <a:lnSpc>
                <a:spcPct val="150000"/>
              </a:lnSpc>
            </a:pP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Data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storing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Hbase</a:t>
            </a:r>
            <a:endParaRPr lang="it-IT" sz="12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it-IT" sz="1200" u="sng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Definiton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return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the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infections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and the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actual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positive for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each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day (from 02-24 to 07-20) for the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given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province.</a:t>
            </a:r>
          </a:p>
          <a:p>
            <a:pPr>
              <a:lnSpc>
                <a:spcPct val="150000"/>
              </a:lnSpc>
            </a:pPr>
            <a:endParaRPr lang="it-IT" sz="12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Commands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to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run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endParaRPr lang="it-IT" sz="1200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it-IT" sz="1200" dirty="0">
                <a:solidFill>
                  <a:schemeClr val="accent4"/>
                </a:solidFill>
              </a:rPr>
              <a:t>hdfs </a:t>
            </a:r>
            <a:r>
              <a:rPr lang="it-IT" sz="1200" dirty="0" err="1">
                <a:solidFill>
                  <a:schemeClr val="accent4"/>
                </a:solidFill>
              </a:rPr>
              <a:t>dfs</a:t>
            </a:r>
            <a:r>
              <a:rPr lang="it-IT" sz="1200" dirty="0">
                <a:solidFill>
                  <a:schemeClr val="accent4"/>
                </a:solidFill>
              </a:rPr>
              <a:t> -put province.csv hdfs:///in2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it-IT" sz="1200" dirty="0" err="1">
                <a:solidFill>
                  <a:schemeClr val="accent4"/>
                </a:solidFill>
              </a:rPr>
              <a:t>hadoop</a:t>
            </a:r>
            <a:r>
              <a:rPr lang="it-IT" sz="1200" dirty="0">
                <a:solidFill>
                  <a:schemeClr val="accent4"/>
                </a:solidFill>
              </a:rPr>
              <a:t> </a:t>
            </a:r>
            <a:r>
              <a:rPr lang="it-IT" sz="1200" dirty="0" err="1">
                <a:solidFill>
                  <a:schemeClr val="accent4"/>
                </a:solidFill>
              </a:rPr>
              <a:t>jar</a:t>
            </a:r>
            <a:r>
              <a:rPr lang="it-IT" sz="1200" dirty="0">
                <a:solidFill>
                  <a:schemeClr val="accent4"/>
                </a:solidFill>
              </a:rPr>
              <a:t> q2.jar Query2 hdfs:///in2 hdfs:///out2  CS 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6758BD8-9DA2-4F65-84AB-8E5735DA9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329" y="635186"/>
            <a:ext cx="7383707" cy="4648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6FC91B9-D2FD-4873-B124-E1D9C1FF7D89}"/>
              </a:ext>
            </a:extLst>
          </p:cNvPr>
          <p:cNvSpPr txBox="1"/>
          <p:nvPr/>
        </p:nvSpPr>
        <p:spPr>
          <a:xfrm>
            <a:off x="10024844" y="1761688"/>
            <a:ext cx="173652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dirty="0"/>
              <a:t>n = </a:t>
            </a:r>
            <a:r>
              <a:rPr lang="it-IT" sz="1200" b="1" dirty="0" err="1"/>
              <a:t>blocks</a:t>
            </a:r>
            <a:r>
              <a:rPr lang="it-IT" sz="1200" b="1" dirty="0"/>
              <a:t> of </a:t>
            </a:r>
            <a:r>
              <a:rPr lang="it-IT" sz="1200" b="1" dirty="0" err="1"/>
              <a:t>csv</a:t>
            </a:r>
            <a:r>
              <a:rPr lang="it-IT" sz="1200" b="1" dirty="0"/>
              <a:t> file in HDFS</a:t>
            </a:r>
            <a:endParaRPr lang="it-IT" sz="1100" b="1" dirty="0"/>
          </a:p>
        </p:txBody>
      </p:sp>
    </p:spTree>
    <p:extLst>
      <p:ext uri="{BB962C8B-B14F-4D97-AF65-F5344CB8AC3E}">
        <p14:creationId xmlns:p14="http://schemas.microsoft.com/office/powerpoint/2010/main" val="2090737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AA22B3C-B807-46DD-BA56-AE206CDB512C}"/>
              </a:ext>
            </a:extLst>
          </p:cNvPr>
          <p:cNvSpPr/>
          <p:nvPr/>
        </p:nvSpPr>
        <p:spPr>
          <a:xfrm>
            <a:off x="129259" y="71925"/>
            <a:ext cx="226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Output from </a:t>
            </a:r>
            <a:r>
              <a:rPr lang="it-IT" b="1" dirty="0" err="1">
                <a:solidFill>
                  <a:schemeClr val="bg2">
                    <a:lumMod val="50000"/>
                  </a:schemeClr>
                </a:solidFill>
              </a:rPr>
              <a:t>HBase</a:t>
            </a:r>
            <a:endParaRPr lang="it-IT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F61892-B077-48F2-BBC7-AF3F054A1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2" y="256591"/>
            <a:ext cx="5682343" cy="56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22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0262170-4965-4C07-800A-43501C065DB5}"/>
              </a:ext>
            </a:extLst>
          </p:cNvPr>
          <p:cNvSpPr/>
          <p:nvPr/>
        </p:nvSpPr>
        <p:spPr>
          <a:xfrm>
            <a:off x="178965" y="189136"/>
            <a:ext cx="169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Query 3:</a:t>
            </a:r>
            <a:endParaRPr lang="it-IT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593992C-9956-4B42-A418-0972D3713958}"/>
              </a:ext>
            </a:extLst>
          </p:cNvPr>
          <p:cNvSpPr/>
          <p:nvPr/>
        </p:nvSpPr>
        <p:spPr>
          <a:xfrm>
            <a:off x="178964" y="853264"/>
            <a:ext cx="4686651" cy="504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Data source: Local File System</a:t>
            </a: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Framework/data processing: Apache Spark</a:t>
            </a: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Dataset: regioni.csv </a:t>
            </a:r>
          </a:p>
          <a:p>
            <a:pPr>
              <a:lnSpc>
                <a:spcPct val="150000"/>
              </a:lnSpc>
            </a:pPr>
            <a:r>
              <a:rPr lang="it-IT" sz="12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hlinkClick r:id="rId2"/>
              </a:rPr>
              <a:t>https://www.kaggle.com/sudalairajkumar/covid19-in-italy</a:t>
            </a:r>
            <a:endParaRPr lang="it-IT" sz="1200" u="sng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it-IT" sz="1200" u="sng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Data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storing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Hbase</a:t>
            </a:r>
            <a:endParaRPr lang="it-IT" sz="12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it-IT" sz="1200" u="sng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Definiton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return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the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average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of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infected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that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are (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Hospitalized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, Intensive, Home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confinement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, positive,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death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recovered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) for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each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region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from 02-24 to 07-20. </a:t>
            </a:r>
          </a:p>
          <a:p>
            <a:pPr>
              <a:lnSpc>
                <a:spcPct val="150000"/>
              </a:lnSpc>
            </a:pPr>
            <a:endParaRPr lang="it-IT" sz="12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Commands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to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run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endParaRPr lang="it-IT" sz="1200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it-IT" sz="1200" dirty="0" err="1">
                <a:solidFill>
                  <a:schemeClr val="accent4"/>
                </a:solidFill>
              </a:rPr>
              <a:t>docker</a:t>
            </a:r>
            <a:r>
              <a:rPr lang="it-IT" sz="1200" dirty="0">
                <a:solidFill>
                  <a:schemeClr val="accent4"/>
                </a:solidFill>
              </a:rPr>
              <a:t> build –</a:t>
            </a:r>
            <a:r>
              <a:rPr lang="it-IT" sz="1200" dirty="0" err="1">
                <a:solidFill>
                  <a:schemeClr val="accent4"/>
                </a:solidFill>
              </a:rPr>
              <a:t>rm</a:t>
            </a:r>
            <a:r>
              <a:rPr lang="it-IT" sz="1200" dirty="0">
                <a:solidFill>
                  <a:schemeClr val="accent4"/>
                </a:solidFill>
              </a:rPr>
              <a:t>=</a:t>
            </a:r>
            <a:r>
              <a:rPr lang="it-IT" sz="1200" dirty="0" err="1">
                <a:solidFill>
                  <a:schemeClr val="accent4"/>
                </a:solidFill>
              </a:rPr>
              <a:t>true</a:t>
            </a:r>
            <a:r>
              <a:rPr lang="it-IT" sz="1200" dirty="0">
                <a:solidFill>
                  <a:schemeClr val="accent4"/>
                </a:solidFill>
              </a:rPr>
              <a:t> –t query/3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it-IT" sz="1200" dirty="0" err="1">
                <a:solidFill>
                  <a:schemeClr val="accent4"/>
                </a:solidFill>
              </a:rPr>
              <a:t>docker</a:t>
            </a:r>
            <a:r>
              <a:rPr lang="it-IT" sz="1200" dirty="0">
                <a:solidFill>
                  <a:schemeClr val="accent4"/>
                </a:solidFill>
              </a:rPr>
              <a:t> </a:t>
            </a:r>
            <a:r>
              <a:rPr lang="it-IT" sz="1200" dirty="0" err="1">
                <a:solidFill>
                  <a:schemeClr val="accent4"/>
                </a:solidFill>
              </a:rPr>
              <a:t>run</a:t>
            </a:r>
            <a:r>
              <a:rPr lang="it-IT" sz="1200" dirty="0">
                <a:solidFill>
                  <a:schemeClr val="accent4"/>
                </a:solidFill>
              </a:rPr>
              <a:t> --name Query3 -e ENABLE_INIT_DAEMON=false --link </a:t>
            </a:r>
            <a:r>
              <a:rPr lang="it-IT" sz="1200" dirty="0" err="1">
                <a:solidFill>
                  <a:schemeClr val="accent4"/>
                </a:solidFill>
              </a:rPr>
              <a:t>spark-master:spark-master</a:t>
            </a:r>
            <a:r>
              <a:rPr lang="it-IT" sz="1200" dirty="0">
                <a:solidFill>
                  <a:schemeClr val="accent4"/>
                </a:solidFill>
              </a:rPr>
              <a:t> -d query/3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832A4FF-0803-4F96-B972-65CB8BED3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614" y="1082351"/>
            <a:ext cx="7246305" cy="40793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7631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AA22B3C-B807-46DD-BA56-AE206CDB512C}"/>
              </a:ext>
            </a:extLst>
          </p:cNvPr>
          <p:cNvSpPr/>
          <p:nvPr/>
        </p:nvSpPr>
        <p:spPr>
          <a:xfrm>
            <a:off x="129259" y="71925"/>
            <a:ext cx="226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Output from </a:t>
            </a:r>
            <a:r>
              <a:rPr lang="it-IT" b="1" dirty="0" err="1">
                <a:solidFill>
                  <a:schemeClr val="bg2">
                    <a:lumMod val="50000"/>
                  </a:schemeClr>
                </a:solidFill>
              </a:rPr>
              <a:t>HBase</a:t>
            </a:r>
            <a:endParaRPr lang="it-IT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9FF7C4A-169B-4D96-B154-55B852580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441257"/>
            <a:ext cx="595988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83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0262170-4965-4C07-800A-43501C065DB5}"/>
              </a:ext>
            </a:extLst>
          </p:cNvPr>
          <p:cNvSpPr/>
          <p:nvPr/>
        </p:nvSpPr>
        <p:spPr>
          <a:xfrm>
            <a:off x="178965" y="189136"/>
            <a:ext cx="169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Query 4:</a:t>
            </a:r>
            <a:endParaRPr lang="it-IT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593992C-9956-4B42-A418-0972D3713958}"/>
              </a:ext>
            </a:extLst>
          </p:cNvPr>
          <p:cNvSpPr/>
          <p:nvPr/>
        </p:nvSpPr>
        <p:spPr>
          <a:xfrm>
            <a:off x="178965" y="558468"/>
            <a:ext cx="4686651" cy="5320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Data source: Local File System</a:t>
            </a: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Framework/data processing: Apache Spark</a:t>
            </a: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it-IT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Dataset: covid_mexico.csv </a:t>
            </a:r>
          </a:p>
          <a:p>
            <a:pPr>
              <a:lnSpc>
                <a:spcPct val="150000"/>
              </a:lnSpc>
            </a:pPr>
            <a:r>
              <a:rPr lang="it-IT" sz="12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hlinkClick r:id="rId2"/>
              </a:rPr>
              <a:t>https://www.kaggle.com/tanmoyx/covid19-patient-precondition-dataset?select=covid.csv</a:t>
            </a:r>
            <a:endParaRPr lang="it-IT" sz="1200" u="sng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it-IT" sz="1200" u="sng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Data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storing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Hbase</a:t>
            </a:r>
            <a:endParaRPr lang="it-IT" sz="12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it-IT" sz="1200" u="sng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Definiton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return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the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average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in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percentage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of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patologies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and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characteristics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of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deaths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in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this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data set (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diabet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tobacco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pregnant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for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female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and so on).</a:t>
            </a:r>
          </a:p>
          <a:p>
            <a:pPr>
              <a:lnSpc>
                <a:spcPct val="150000"/>
              </a:lnSpc>
            </a:pPr>
            <a:endParaRPr lang="it-IT" sz="12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Commands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 to </a:t>
            </a:r>
            <a:r>
              <a:rPr lang="it-IT" sz="1200" dirty="0" err="1">
                <a:solidFill>
                  <a:schemeClr val="bg2">
                    <a:lumMod val="50000"/>
                  </a:schemeClr>
                </a:solidFill>
              </a:rPr>
              <a:t>run</a:t>
            </a: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endParaRPr lang="it-IT" sz="1200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it-IT" sz="1200" dirty="0" err="1">
                <a:solidFill>
                  <a:schemeClr val="accent4"/>
                </a:solidFill>
              </a:rPr>
              <a:t>docker</a:t>
            </a:r>
            <a:r>
              <a:rPr lang="it-IT" sz="1200" dirty="0">
                <a:solidFill>
                  <a:schemeClr val="accent4"/>
                </a:solidFill>
              </a:rPr>
              <a:t> build –</a:t>
            </a:r>
            <a:r>
              <a:rPr lang="it-IT" sz="1200" dirty="0" err="1">
                <a:solidFill>
                  <a:schemeClr val="accent4"/>
                </a:solidFill>
              </a:rPr>
              <a:t>rm</a:t>
            </a:r>
            <a:r>
              <a:rPr lang="it-IT" sz="1200" dirty="0">
                <a:solidFill>
                  <a:schemeClr val="accent4"/>
                </a:solidFill>
              </a:rPr>
              <a:t>=</a:t>
            </a:r>
            <a:r>
              <a:rPr lang="it-IT" sz="1200" dirty="0" err="1">
                <a:solidFill>
                  <a:schemeClr val="accent4"/>
                </a:solidFill>
              </a:rPr>
              <a:t>true</a:t>
            </a:r>
            <a:r>
              <a:rPr lang="it-IT" sz="1200" dirty="0">
                <a:solidFill>
                  <a:schemeClr val="accent4"/>
                </a:solidFill>
              </a:rPr>
              <a:t> –t query/4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it-IT" sz="1200" dirty="0" err="1">
                <a:solidFill>
                  <a:schemeClr val="accent4"/>
                </a:solidFill>
              </a:rPr>
              <a:t>docker</a:t>
            </a:r>
            <a:r>
              <a:rPr lang="it-IT" sz="1200" dirty="0">
                <a:solidFill>
                  <a:schemeClr val="accent4"/>
                </a:solidFill>
              </a:rPr>
              <a:t> </a:t>
            </a:r>
            <a:r>
              <a:rPr lang="it-IT" sz="1200" dirty="0" err="1">
                <a:solidFill>
                  <a:schemeClr val="accent4"/>
                </a:solidFill>
              </a:rPr>
              <a:t>run</a:t>
            </a:r>
            <a:r>
              <a:rPr lang="it-IT" sz="1200" dirty="0">
                <a:solidFill>
                  <a:schemeClr val="accent4"/>
                </a:solidFill>
              </a:rPr>
              <a:t> --name Query4 -e ENABLE_INIT_DAEMON=false --link </a:t>
            </a:r>
            <a:r>
              <a:rPr lang="it-IT" sz="1200" dirty="0" err="1">
                <a:solidFill>
                  <a:schemeClr val="accent4"/>
                </a:solidFill>
              </a:rPr>
              <a:t>spark-master:spark-master</a:t>
            </a:r>
            <a:r>
              <a:rPr lang="it-IT" sz="1200" dirty="0">
                <a:solidFill>
                  <a:schemeClr val="accent4"/>
                </a:solidFill>
              </a:rPr>
              <a:t> -d query/4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A0F259D-6E60-4B5D-AE4C-CA8CB6FF9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314" y="1287535"/>
            <a:ext cx="7375721" cy="3505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487864"/>
      </p:ext>
    </p:extLst>
  </p:cSld>
  <p:clrMapOvr>
    <a:masterClrMapping/>
  </p:clrMapOvr>
</p:sld>
</file>

<file path=ppt/theme/theme1.xml><?xml version="1.0" encoding="utf-8"?>
<a:theme xmlns:a="http://schemas.openxmlformats.org/drawingml/2006/main" name="Raccolt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135</TotalTime>
  <Words>716</Words>
  <Application>Microsoft Office PowerPoint</Application>
  <PresentationFormat>Widescreen</PresentationFormat>
  <Paragraphs>88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Times New Roman</vt:lpstr>
      <vt:lpstr>Raccolta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Fabio Capparelli</dc:creator>
  <cp:lastModifiedBy>Fabio Capparelli</cp:lastModifiedBy>
  <cp:revision>14</cp:revision>
  <dcterms:created xsi:type="dcterms:W3CDTF">2020-08-03T14:49:29Z</dcterms:created>
  <dcterms:modified xsi:type="dcterms:W3CDTF">2020-08-04T12:35:17Z</dcterms:modified>
</cp:coreProperties>
</file>